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Lena\Desktop\&#1057;&#1074;&#1086;&#1076;&#1082;&#1080;\&#1080;&#1085;&#1092;&#1086;&#1075;&#1088;&#1072;&#1092;&#1080;&#1082;&#1072;\2026%20&#1075;&#1086;&#1076;\&#1085;&#1072;%2001.02.202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Исполнение бюджета Тонкинского муниципального округа</a:t>
            </a:r>
            <a:r>
              <a:rPr lang="ru-RU" baseline="0"/>
              <a:t> по расходам по состоянию на 01.02.2026 г.</a:t>
            </a:r>
            <a:endParaRPr lang="ru-RU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раздел!$C$11</c:f>
              <c:strCache>
                <c:ptCount val="1"/>
                <c:pt idx="0">
                  <c:v>План, 637 042,0 тыс.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раздел!$C$12:$C$21</c:f>
              <c:numCache>
                <c:formatCode>#\ ##0.0</c:formatCode>
                <c:ptCount val="10"/>
                <c:pt idx="0">
                  <c:v>99703.4</c:v>
                </c:pt>
                <c:pt idx="1">
                  <c:v>581.6</c:v>
                </c:pt>
                <c:pt idx="2">
                  <c:v>32899.9</c:v>
                </c:pt>
                <c:pt idx="3">
                  <c:v>29648.7</c:v>
                </c:pt>
                <c:pt idx="4">
                  <c:v>51937.5</c:v>
                </c:pt>
                <c:pt idx="5">
                  <c:v>280874</c:v>
                </c:pt>
                <c:pt idx="6">
                  <c:v>117308.2</c:v>
                </c:pt>
                <c:pt idx="7">
                  <c:v>13293.3</c:v>
                </c:pt>
                <c:pt idx="8">
                  <c:v>7496.6</c:v>
                </c:pt>
                <c:pt idx="9">
                  <c:v>3298.8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BB-4B07-AFB4-DBFBB8E30F0E}"/>
            </c:ext>
          </c:extLst>
        </c:ser>
        <c:ser>
          <c:idx val="1"/>
          <c:order val="1"/>
          <c:tx>
            <c:strRef>
              <c:f>раздел!$D$11</c:f>
              <c:strCache>
                <c:ptCount val="1"/>
                <c:pt idx="0">
                  <c:v>Исполнено, 42 293,3  тыс. 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раздел!$D$12:$D$21</c:f>
              <c:numCache>
                <c:formatCode>#\ ##0.0</c:formatCode>
                <c:ptCount val="10"/>
                <c:pt idx="0">
                  <c:v>5883.1</c:v>
                </c:pt>
                <c:pt idx="1">
                  <c:v>0</c:v>
                </c:pt>
                <c:pt idx="2">
                  <c:v>2860.7</c:v>
                </c:pt>
                <c:pt idx="3">
                  <c:v>1837.5</c:v>
                </c:pt>
                <c:pt idx="4">
                  <c:v>2024.3</c:v>
                </c:pt>
                <c:pt idx="5">
                  <c:v>21004.799999999999</c:v>
                </c:pt>
                <c:pt idx="6">
                  <c:v>7251.6</c:v>
                </c:pt>
                <c:pt idx="7">
                  <c:v>625.4</c:v>
                </c:pt>
                <c:pt idx="8">
                  <c:v>641.29999999999995</c:v>
                </c:pt>
                <c:pt idx="9">
                  <c:v>164.6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BB-4B07-AFB4-DBFBB8E30F0E}"/>
            </c:ext>
          </c:extLst>
        </c:ser>
        <c:ser>
          <c:idx val="2"/>
          <c:order val="2"/>
          <c:tx>
            <c:strRef>
              <c:f>раздел!$E$11</c:f>
              <c:strCache>
                <c:ptCount val="1"/>
                <c:pt idx="0">
                  <c:v>Процент исполнения, 6,6 %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раздел!$B$12:$B$21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ОБРАЗОВАНИЕ</c:v>
                </c:pt>
                <c:pt idx="6">
                  <c:v>КУЛЬТУРА, КИНЕМАТОГРАФИЯ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СРЕДСТВА МАССОВОЙ ИНФОРМАЦИИ</c:v>
                </c:pt>
              </c:strCache>
            </c:strRef>
          </c:cat>
          <c:val>
            <c:numRef>
              <c:f>раздел!$E$12:$E$21</c:f>
              <c:numCache>
                <c:formatCode>0.0</c:formatCode>
                <c:ptCount val="10"/>
                <c:pt idx="0">
                  <c:v>5.900601183109103</c:v>
                </c:pt>
                <c:pt idx="1">
                  <c:v>0</c:v>
                </c:pt>
                <c:pt idx="2">
                  <c:v>8.6951632071830005</c:v>
                </c:pt>
                <c:pt idx="3">
                  <c:v>6.1975735867002602</c:v>
                </c:pt>
                <c:pt idx="4">
                  <c:v>3.8975691937424792</c:v>
                </c:pt>
                <c:pt idx="5">
                  <c:v>7.4783710845432463</c:v>
                </c:pt>
                <c:pt idx="6">
                  <c:v>6.1816650498430636</c:v>
                </c:pt>
                <c:pt idx="7">
                  <c:v>4.7046256384795351</c:v>
                </c:pt>
                <c:pt idx="8">
                  <c:v>8.5545447269428792</c:v>
                </c:pt>
                <c:pt idx="9">
                  <c:v>4.9896932217776158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6BB-4B07-AFB4-DBFBB8E30F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7053296"/>
        <c:axId val="97052048"/>
        <c:axId val="0"/>
      </c:bar3DChart>
      <c:catAx>
        <c:axId val="97053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97052048"/>
        <c:crosses val="autoZero"/>
        <c:auto val="1"/>
        <c:lblAlgn val="ctr"/>
        <c:lblOffset val="100"/>
        <c:noMultiLvlLbl val="0"/>
      </c:catAx>
      <c:valAx>
        <c:axId val="9705204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crossAx val="9705329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805060"/>
              </p:ext>
            </p:extLst>
          </p:nvPr>
        </p:nvGraphicFramePr>
        <p:xfrm>
          <a:off x="107505" y="116601"/>
          <a:ext cx="8928992" cy="68319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4087">
                  <a:extLst>
                    <a:ext uri="{9D8B030D-6E8A-4147-A177-3AD203B41FA5}">
                      <a16:colId xmlns:a16="http://schemas.microsoft.com/office/drawing/2014/main" val="3835296637"/>
                    </a:ext>
                  </a:extLst>
                </a:gridCol>
                <a:gridCol w="4632639">
                  <a:extLst>
                    <a:ext uri="{9D8B030D-6E8A-4147-A177-3AD203B41FA5}">
                      <a16:colId xmlns:a16="http://schemas.microsoft.com/office/drawing/2014/main" val="222211087"/>
                    </a:ext>
                  </a:extLst>
                </a:gridCol>
                <a:gridCol w="798528">
                  <a:extLst>
                    <a:ext uri="{9D8B030D-6E8A-4147-A177-3AD203B41FA5}">
                      <a16:colId xmlns:a16="http://schemas.microsoft.com/office/drawing/2014/main" val="1484987719"/>
                    </a:ext>
                  </a:extLst>
                </a:gridCol>
                <a:gridCol w="943715">
                  <a:extLst>
                    <a:ext uri="{9D8B030D-6E8A-4147-A177-3AD203B41FA5}">
                      <a16:colId xmlns:a16="http://schemas.microsoft.com/office/drawing/2014/main" val="331328143"/>
                    </a:ext>
                  </a:extLst>
                </a:gridCol>
                <a:gridCol w="725935">
                  <a:extLst>
                    <a:ext uri="{9D8B030D-6E8A-4147-A177-3AD203B41FA5}">
                      <a16:colId xmlns:a16="http://schemas.microsoft.com/office/drawing/2014/main" val="3256049668"/>
                    </a:ext>
                  </a:extLst>
                </a:gridCol>
                <a:gridCol w="580748">
                  <a:extLst>
                    <a:ext uri="{9D8B030D-6E8A-4147-A177-3AD203B41FA5}">
                      <a16:colId xmlns:a16="http://schemas.microsoft.com/office/drawing/2014/main" val="2236884742"/>
                    </a:ext>
                  </a:extLst>
                </a:gridCol>
                <a:gridCol w="653340">
                  <a:extLst>
                    <a:ext uri="{9D8B030D-6E8A-4147-A177-3AD203B41FA5}">
                      <a16:colId xmlns:a16="http://schemas.microsoft.com/office/drawing/2014/main" val="115487323"/>
                    </a:ext>
                  </a:extLst>
                </a:gridCol>
              </a:tblGrid>
              <a:tr h="216055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бюджета Тонкинского муниципального округа  в разрезе разделов (подразделов)  </a:t>
                      </a:r>
                      <a:r>
                        <a:rPr lang="ru-RU" sz="800" u="none" strike="noStrike" dirty="0" smtClean="0">
                          <a:effectLst/>
                          <a:latin typeface="Arial Narrow" panose="020B0606020202030204" pitchFamily="34" charset="0"/>
                        </a:rPr>
                        <a:t>по </a:t>
                      </a:r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состоянию на 01.02.2026 года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189665"/>
                  </a:ext>
                </a:extLst>
              </a:tr>
              <a:tr h="3109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КФСР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Первоначальный бюджет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Уточненный план на 01.02.2026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Исполнение на 01.02.2026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Процент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Структура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extLst>
                  <a:ext uri="{0D108BD9-81ED-4DB2-BD59-A6C34878D82A}">
                    <a16:rowId xmlns:a16="http://schemas.microsoft.com/office/drawing/2014/main" val="3810085961"/>
                  </a:ext>
                </a:extLst>
              </a:tr>
              <a:tr h="103667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Расходы бюджета округа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639 535,7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637 042,0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42 293,3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1643704646"/>
                  </a:ext>
                </a:extLst>
              </a:tr>
              <a:tr h="1036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ОБЩЕГОСУДАРСТВЕННЫЕ ВОПРОСЫ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100 203,4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99 703,4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5 883,1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1114320455"/>
                  </a:ext>
                </a:extLst>
              </a:tr>
              <a:tr h="230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3 801,8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3 801,8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013606417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3 024,0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3 024,0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118,7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783737263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Функционирование Правительства Российской Федерации, высших исполнительных органов субъектов Российской Федерации, местных администраций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44 085,5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44 085,5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2 778,2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4182840942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0105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Судебная система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65,7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65,7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2097124890"/>
                  </a:ext>
                </a:extLst>
              </a:tr>
              <a:tr h="3109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Обеспечение деятельности финансовых, налоговых и таможенных органов и органов финансового (финансово-бюджетного) надзора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19 839,2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19 839,2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1 180,6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223922378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0111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Резервные фонды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3 000,0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2 953,7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261492863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0113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общегосударственные вопросы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26 387,2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25 933,5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1 607,6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1170694752"/>
                  </a:ext>
                </a:extLst>
              </a:tr>
              <a:tr h="1036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НАЦИОНАЛЬНАЯ ОБОРОНА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420443665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0203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Мобилизационная и вневойсковая подготовка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581,6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4165722416"/>
                  </a:ext>
                </a:extLst>
              </a:tr>
              <a:tr h="22214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2 860,7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2871296310"/>
                  </a:ext>
                </a:extLst>
              </a:tr>
              <a:tr h="31099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0310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Защита населения и территории от чрезвычайных ситуаций природного и техногенного характера, пожарная безопасность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32 899,9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2 860,7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4057708382"/>
                  </a:ext>
                </a:extLst>
              </a:tr>
              <a:tr h="1036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НАЦИОНАЛЬНАЯ ЭКОНОМИКА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34 229,7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29 648,7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1 837,5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785526289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Сельское хозяйство и рыболовство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7 379,5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6 922,5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389,9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1969243230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Водное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738,0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738,0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386368572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Транспорт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670582535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0409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Дорожное хозяйство (дорожные фонды)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19 134,4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17 935,4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1 107,4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2922573274"/>
                  </a:ext>
                </a:extLst>
              </a:tr>
              <a:tr h="2073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0412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национальной экономики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4 677,8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1 752,8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340,1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64566547"/>
                  </a:ext>
                </a:extLst>
              </a:tr>
              <a:tr h="148095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ЖИЛИЩНО-КОММУНАЛЬНОЕ ХОЗЯЙСТВО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50 081,1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51 937,5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2 024,3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3,9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480705588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0501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Жилищное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4 135,5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4 135,5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1007671907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0502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Коммунальное хозяйство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10 770,2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9 293,1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587885174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Благоустройство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13 066,8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16 400,3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439,7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55414565"/>
                  </a:ext>
                </a:extLst>
              </a:tr>
              <a:tr h="2073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жилищно-коммунального хозяйства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22 108,6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22 108,6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1 562,0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2762788608"/>
                  </a:ext>
                </a:extLst>
              </a:tr>
              <a:tr h="1036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ОБРАЗОВАНИЕ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280 067,1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280 874,0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21 004,8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155974407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Дошкольное образование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58 758,2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58 758,2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5 005,5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215617943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0702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Общее образование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138 336,6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139 150,6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10 211,2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172219010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Дополнительное образование детей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35 167,0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35 203,0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2 508,2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335456804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Молодежная политика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2 637,1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2 637,1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739109734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образования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45 168,2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45 125,1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3 280,0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1305195745"/>
                  </a:ext>
                </a:extLst>
              </a:tr>
              <a:tr h="1036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КУЛЬТУРА, КИНЕМАТОГРАФИЯ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117 308,2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117 308,2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7 251,6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2705496395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Культура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107 007,1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107 007,1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6 762,9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1092031498"/>
                  </a:ext>
                </a:extLst>
              </a:tr>
              <a:tr h="2073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Другие вопросы в области культуры, кинематографии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10 301,1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10 301,1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488,7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2951200948"/>
                  </a:ext>
                </a:extLst>
              </a:tr>
              <a:tr h="1036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СОЦИАЛЬНАЯ ПОЛИТИКА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13 369,3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13 293,3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625,4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96353492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1001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Пенсионное обеспечение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7 200,0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551,7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2617885271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1003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Социальное обеспечение населения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596,0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596,0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18,8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2776669116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Охрана семьи и детства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5 573,3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5 497,3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54,9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247805213"/>
                  </a:ext>
                </a:extLst>
              </a:tr>
              <a:tr h="1036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ФИЗИЧЕСКАЯ КУЛЬТУРА И СПОРТ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7 496,6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7 496,6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641,3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226054307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1102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Массовый спорт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7 496,6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7 496,6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641,3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4001554917"/>
                  </a:ext>
                </a:extLst>
              </a:tr>
              <a:tr h="1036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СРЕДСТВА МАССОВОЙ ИНФОРМАЦИИ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164,6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5,0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3195624698"/>
                  </a:ext>
                </a:extLst>
              </a:tr>
              <a:tr h="1036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1202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Периодическая печать и издательства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164,6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373" marR="3373" marT="3373" marB="0" anchor="b"/>
                </a:tc>
                <a:extLst>
                  <a:ext uri="{0D108BD9-81ED-4DB2-BD59-A6C34878D82A}">
                    <a16:rowId xmlns:a16="http://schemas.microsoft.com/office/drawing/2014/main" val="2847045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267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555577"/>
              </p:ext>
            </p:extLst>
          </p:nvPr>
        </p:nvGraphicFramePr>
        <p:xfrm>
          <a:off x="107504" y="116631"/>
          <a:ext cx="8928990" cy="6624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8084">
                  <a:extLst>
                    <a:ext uri="{9D8B030D-6E8A-4147-A177-3AD203B41FA5}">
                      <a16:colId xmlns:a16="http://schemas.microsoft.com/office/drawing/2014/main" val="4171908569"/>
                    </a:ext>
                  </a:extLst>
                </a:gridCol>
                <a:gridCol w="4443288">
                  <a:extLst>
                    <a:ext uri="{9D8B030D-6E8A-4147-A177-3AD203B41FA5}">
                      <a16:colId xmlns:a16="http://schemas.microsoft.com/office/drawing/2014/main" val="587095300"/>
                    </a:ext>
                  </a:extLst>
                </a:gridCol>
                <a:gridCol w="858964">
                  <a:extLst>
                    <a:ext uri="{9D8B030D-6E8A-4147-A177-3AD203B41FA5}">
                      <a16:colId xmlns:a16="http://schemas.microsoft.com/office/drawing/2014/main" val="2011726656"/>
                    </a:ext>
                  </a:extLst>
                </a:gridCol>
                <a:gridCol w="858964">
                  <a:extLst>
                    <a:ext uri="{9D8B030D-6E8A-4147-A177-3AD203B41FA5}">
                      <a16:colId xmlns:a16="http://schemas.microsoft.com/office/drawing/2014/main" val="2616580276"/>
                    </a:ext>
                  </a:extLst>
                </a:gridCol>
                <a:gridCol w="858964">
                  <a:extLst>
                    <a:ext uri="{9D8B030D-6E8A-4147-A177-3AD203B41FA5}">
                      <a16:colId xmlns:a16="http://schemas.microsoft.com/office/drawing/2014/main" val="2268039639"/>
                    </a:ext>
                  </a:extLst>
                </a:gridCol>
                <a:gridCol w="509016">
                  <a:extLst>
                    <a:ext uri="{9D8B030D-6E8A-4147-A177-3AD203B41FA5}">
                      <a16:colId xmlns:a16="http://schemas.microsoft.com/office/drawing/2014/main" val="179479862"/>
                    </a:ext>
                  </a:extLst>
                </a:gridCol>
                <a:gridCol w="731710">
                  <a:extLst>
                    <a:ext uri="{9D8B030D-6E8A-4147-A177-3AD203B41FA5}">
                      <a16:colId xmlns:a16="http://schemas.microsoft.com/office/drawing/2014/main" val="2581664930"/>
                    </a:ext>
                  </a:extLst>
                </a:gridCol>
              </a:tblGrid>
              <a:tr h="176865">
                <a:tc gridSpan="7">
                  <a:txBody>
                    <a:bodyPr/>
                    <a:lstStyle/>
                    <a:p>
                      <a:pPr algn="ctr" fontAlgn="t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Исполнение бюджета Тонкинского муниципального округа в разрезе муниципальных программ  по состоянию на 01.02.2026 года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113583"/>
                  </a:ext>
                </a:extLst>
              </a:tr>
              <a:tr h="3594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КЦСР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Наименование Программы (подпрограммы)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Первоначальный бюджет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Уточненный план на 01.02.2026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Исполнение на 01.02.2026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Процент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Структура исполнения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extLst>
                  <a:ext uri="{0D108BD9-81ED-4DB2-BD59-A6C34878D82A}">
                    <a16:rowId xmlns:a16="http://schemas.microsoft.com/office/drawing/2014/main" val="4255839558"/>
                  </a:ext>
                </a:extLst>
              </a:tr>
              <a:tr h="127436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Итого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639 535,7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637 042,0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42 293,3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1263529617"/>
                  </a:ext>
                </a:extLst>
              </a:tr>
              <a:tr h="127436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Программные расходы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575 368,3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578 807,3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39 155,8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6,8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92,6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552585737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0100000000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образования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266 077,0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266 883,9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19 806,2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2388505273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0200000000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"Социальная поддержка граждан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8 154,8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8 154,8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591,2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3515497858"/>
                  </a:ext>
                </a:extLst>
              </a:tr>
              <a:tr h="2509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0300000000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"Обеспечение населения Тонкинского муниципального округа Нижегородской области доступным и комфортным жильем"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7 153,9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7 077,9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4022008696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0400000000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"Совершенствование социальной и инженерной инфраструктуры Тонкинского муниципального округа"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5 587,8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6 087,8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3149272829"/>
                  </a:ext>
                </a:extLst>
              </a:tr>
              <a:tr h="2509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0500000000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"Переселение граждан из аварийного жилищного фонда на территории Тонкинского муниципального округа Нижегородской области"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1 300,0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1 300,0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591615791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0600000000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"Развитие культуры Тонкинского муниципального округа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132 252,9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132 252,8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8 505,1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558884868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0700000000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физической культуры и спорта в Тонкинском муниципальном округе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7 424,7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7 424,7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641,3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2747412589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0800000000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агропромышленного комплекса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7 379,5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6 922,5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389,9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3226740772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0900000000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"Управление муниципальным имуществом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6 385,3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5 885,3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355,2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2930472471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1000000000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"Управление муниципальными финансами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21 786,6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21 786,6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1 187,4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3514185644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1100000000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предпринимательства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540,0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540,0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2207881694"/>
                  </a:ext>
                </a:extLst>
              </a:tr>
              <a:tr h="2509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1200000000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 Обеспечение безопасности жизнедеятельности населения Тонкинского муниципального округа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34 167,9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34 167,9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2 860,7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8,4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1978965163"/>
                  </a:ext>
                </a:extLst>
              </a:tr>
              <a:tr h="2509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1300000000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"Профилактика правонарушений на территории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761,0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761,0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78,1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2788287640"/>
                  </a:ext>
                </a:extLst>
              </a:tr>
              <a:tr h="1274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1500000000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"Кадры" Тонкинского муниципального округа Нижегородской области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100,0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2684928860"/>
                  </a:ext>
                </a:extLst>
              </a:tr>
              <a:tr h="2509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1600000000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"Формирование комфортной городской среды р.п. Тонкино Тонкинского муниципального округа Нижегородской области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5 910,1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5 910,2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3320266609"/>
                  </a:ext>
                </a:extLst>
              </a:tr>
              <a:tr h="479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1700000000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"Обеспечение беспрепятственного доступа инвалидов и маломобильных групп населения доступной среды жизнедеятельности в целях обеспечения им равных возможностей и социальной интеграции в обществе в Тонкинском муниципальном округе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1532481459"/>
                  </a:ext>
                </a:extLst>
              </a:tr>
              <a:tr h="2509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1800000000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"Устройство контейнерных площадок на территории Тонкинского муниципального округа Нижегородской области 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503,2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1 533,9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3434914185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1900000000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"Информационное общество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3 298,8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164,6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3327500509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2000000000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МП "Укрепление здоровья населения Тонкинского муниципального округа Нижегородской области "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71,9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71,9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3168425398"/>
                  </a:ext>
                </a:extLst>
              </a:tr>
              <a:tr h="22797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2100000000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туризма в Тонкинском муниципальном округе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3365531681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2200000000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"Развитие транспортной системы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19 134,4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21 732,3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1 107,4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5,1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2,6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4049030943"/>
                  </a:ext>
                </a:extLst>
              </a:tr>
              <a:tr h="25091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2300000000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"Использование и охрана земель сельскохозяйственного назначения на территории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565,0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565,0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1784101924"/>
                  </a:ext>
                </a:extLst>
              </a:tr>
              <a:tr h="23962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2400000000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МП "Благоустройство территории Тонкинского муниципального округа Нижегородской области"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46 713,5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46 250,0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3 122,6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6,8</a:t>
                      </a:r>
                      <a:endParaRPr lang="ru-RU" sz="800" b="0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  <a:endParaRPr lang="ru-RU" sz="800" b="0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497614774"/>
                  </a:ext>
                </a:extLst>
              </a:tr>
              <a:tr h="12743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Непрограммные расходы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64 167,4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58 234,7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Arial Narrow" panose="020B0606020202030204" pitchFamily="34" charset="0"/>
                        </a:rPr>
                        <a:t>3 137,5</a:t>
                      </a:r>
                      <a:endParaRPr lang="ru-RU" sz="800" b="1" i="0" u="none" strike="noStrike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5,4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  <a:latin typeface="Arial Narrow" panose="020B0606020202030204" pitchFamily="34" charset="0"/>
                        </a:rPr>
                        <a:t>7,4</a:t>
                      </a:r>
                      <a:endParaRPr lang="ru-RU" sz="800" b="1" i="0" u="none" strike="noStrike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912" marR="3912" marT="3912" marB="0" anchor="b"/>
                </a:tc>
                <a:extLst>
                  <a:ext uri="{0D108BD9-81ED-4DB2-BD59-A6C34878D82A}">
                    <a16:rowId xmlns:a16="http://schemas.microsoft.com/office/drawing/2014/main" val="4190930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602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17114"/>
              </p:ext>
            </p:extLst>
          </p:nvPr>
        </p:nvGraphicFramePr>
        <p:xfrm>
          <a:off x="-75741" y="116632"/>
          <a:ext cx="9112237" cy="6624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37210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1069</Words>
  <Application>Microsoft Office PowerPoint</Application>
  <PresentationFormat>Экран (4:3)</PresentationFormat>
  <Paragraphs>473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Arial Narrow</vt:lpstr>
      <vt:lpstr>Calibri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rmz</dc:creator>
  <cp:lastModifiedBy>Lena</cp:lastModifiedBy>
  <cp:revision>21</cp:revision>
  <dcterms:created xsi:type="dcterms:W3CDTF">2025-01-27T11:38:37Z</dcterms:created>
  <dcterms:modified xsi:type="dcterms:W3CDTF">2026-02-27T07:20:32Z</dcterms:modified>
</cp:coreProperties>
</file>